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6" r:id="rId1"/>
  </p:sldMasterIdLst>
  <p:sldIdLst>
    <p:sldId id="256" r:id="rId2"/>
  </p:sldIdLst>
  <p:sldSz cx="12192000" cy="6858000"/>
  <p:notesSz cx="6724650" cy="97742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Структура акционерного капитала ПАО «Лензолото» </a:t>
            </a:r>
          </a:p>
          <a:p>
            <a:pPr>
              <a:defRPr/>
            </a:pPr>
            <a:r>
              <a:rPr lang="ru-RU"/>
              <a:t>по состоянию на 01.02.2021</a:t>
            </a:r>
          </a:p>
        </c:rich>
      </c:tx>
      <c:layout>
        <c:manualLayout>
          <c:xMode val="edge"/>
          <c:yMode val="edge"/>
          <c:x val="1.8197916666666696E-2"/>
          <c:y val="1.43173099175796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акционерного капитала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85000"/>
                      <a:satMod val="130000"/>
                    </a:schemeClr>
                  </a:gs>
                  <a:gs pos="34000">
                    <a:schemeClr val="accent1">
                      <a:shade val="87000"/>
                      <a:satMod val="125000"/>
                    </a:schemeClr>
                  </a:gs>
                  <a:gs pos="70000">
                    <a:schemeClr val="accent1">
                      <a:tint val="100000"/>
                      <a:shade val="90000"/>
                      <a:satMod val="130000"/>
                    </a:schemeClr>
                  </a:gs>
                  <a:gs pos="100000">
                    <a:schemeClr val="accent1">
                      <a:tint val="100000"/>
                      <a:shade val="100000"/>
                      <a:satMod val="11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44450" dist="25400" dir="2700000" algn="b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9800000"/>
                </a:lightRig>
              </a:scene3d>
              <a:sp3d prstMaterial="flat">
                <a:bevelT w="25400" h="31750"/>
              </a:sp3d>
            </c:spPr>
            <c:extLst>
              <c:ext xmlns:c16="http://schemas.microsoft.com/office/drawing/2014/chart" uri="{C3380CC4-5D6E-409C-BE32-E72D297353CC}">
                <c16:uniqueId val="{00000001-4D19-46A2-BC47-6A7AE24E213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85000"/>
                      <a:satMod val="130000"/>
                    </a:schemeClr>
                  </a:gs>
                  <a:gs pos="34000">
                    <a:schemeClr val="accent2">
                      <a:shade val="87000"/>
                      <a:satMod val="125000"/>
                    </a:schemeClr>
                  </a:gs>
                  <a:gs pos="70000">
                    <a:schemeClr val="accent2">
                      <a:tint val="100000"/>
                      <a:shade val="90000"/>
                      <a:satMod val="130000"/>
                    </a:schemeClr>
                  </a:gs>
                  <a:gs pos="100000">
                    <a:schemeClr val="accent2">
                      <a:tint val="100000"/>
                      <a:shade val="100000"/>
                      <a:satMod val="11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44450" dist="25400" dir="2700000" algn="b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9800000"/>
                </a:lightRig>
              </a:scene3d>
              <a:sp3d prstMaterial="flat">
                <a:bevelT w="25400" h="31750"/>
              </a:sp3d>
            </c:spPr>
            <c:extLst>
              <c:ext xmlns:c16="http://schemas.microsoft.com/office/drawing/2014/chart" uri="{C3380CC4-5D6E-409C-BE32-E72D297353CC}">
                <c16:uniqueId val="{00000003-4D19-46A2-BC47-6A7AE24E2138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94A93C0E-541E-4DD3-936F-01C7A3F65106}" type="VALUE">
                      <a:rPr lang="en-US" smtClean="0">
                        <a:solidFill>
                          <a:schemeClr val="tx1"/>
                        </a:solidFill>
                      </a:rPr>
                      <a:pPr/>
                      <a:t>[ЗНАЧЕНИЕ]</a:t>
                    </a:fld>
                    <a:r>
                      <a:rPr lang="en-US" baseline="0" dirty="0" smtClean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D19-46A2-BC47-6A7AE24E2138}"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24808C8-A8FA-43E7-B23F-664DB3176E45}" type="VALUE">
                      <a:rPr lang="en-US" smtClean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[ЗНАЧЕНИЕ]</a:t>
                    </a:fld>
                    <a:r>
                      <a:rPr lang="en-US" baseline="0" smtClean="0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D19-46A2-BC47-6A7AE24E21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АО "Полюс Красноярск"</c:v>
                </c:pt>
                <c:pt idx="1">
                  <c:v>Акции, находящиеся в свободном обращении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73.680000000000007</c:v>
                </c:pt>
                <c:pt idx="1">
                  <c:v>26.32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19-46A2-BC47-6A7AE24E213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630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389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675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13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39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22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2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512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110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743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895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596EC9D-162E-4AA4-B301-F4B66023C73F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301BC22-5B8F-4454-9666-68637D9B359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188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7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996465412"/>
              </p:ext>
            </p:extLst>
          </p:nvPr>
        </p:nvGraphicFramePr>
        <p:xfrm>
          <a:off x="0" y="0"/>
          <a:ext cx="12192000" cy="6318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298105" y="305278"/>
            <a:ext cx="4785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Всего акционерный капитал: 1 488 000 акций (100%)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АО «Полюс Красноярск»: </a:t>
            </a:r>
            <a:r>
              <a:rPr lang="en-US" sz="1200" dirty="0" smtClean="0">
                <a:solidFill>
                  <a:schemeClr val="bg1"/>
                </a:solidFill>
              </a:rPr>
              <a:t>1 096 377 </a:t>
            </a:r>
            <a:r>
              <a:rPr lang="ru-RU" sz="1200" dirty="0" smtClean="0">
                <a:solidFill>
                  <a:schemeClr val="bg1"/>
                </a:solidFill>
              </a:rPr>
              <a:t>акций (</a:t>
            </a:r>
            <a:r>
              <a:rPr lang="en-US" sz="1200" dirty="0" smtClean="0">
                <a:solidFill>
                  <a:schemeClr val="bg1"/>
                </a:solidFill>
              </a:rPr>
              <a:t>73,68</a:t>
            </a:r>
            <a:r>
              <a:rPr lang="ru-RU" sz="1200" dirty="0" smtClean="0">
                <a:solidFill>
                  <a:schemeClr val="bg1"/>
                </a:solidFill>
              </a:rPr>
              <a:t>%)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Акции, находящиеся в свободном обращении: </a:t>
            </a:r>
            <a:r>
              <a:rPr lang="en-US" sz="1200" dirty="0" smtClean="0">
                <a:solidFill>
                  <a:schemeClr val="bg1"/>
                </a:solidFill>
              </a:rPr>
              <a:t>391 623 </a:t>
            </a:r>
            <a:r>
              <a:rPr lang="ru-RU" sz="1200" dirty="0" smtClean="0">
                <a:solidFill>
                  <a:schemeClr val="bg1"/>
                </a:solidFill>
              </a:rPr>
              <a:t>акций (</a:t>
            </a:r>
            <a:r>
              <a:rPr lang="en-US" sz="1200" dirty="0" smtClean="0">
                <a:solidFill>
                  <a:schemeClr val="bg1"/>
                </a:solidFill>
              </a:rPr>
              <a:t>26,32</a:t>
            </a:r>
            <a:r>
              <a:rPr lang="ru-RU" sz="1200" dirty="0" smtClean="0">
                <a:solidFill>
                  <a:schemeClr val="bg1"/>
                </a:solidFill>
              </a:rPr>
              <a:t>%)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3436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2651</TotalTime>
  <Words>51</Words>
  <Application>Microsoft Office PowerPoint</Application>
  <PresentationFormat>Широкоэкранный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Ретро</vt:lpstr>
      <vt:lpstr>Презентация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Королева Юлия Юрьевна</dc:creator>
  <cp:lastModifiedBy>Королева Юлия Юрьевна</cp:lastModifiedBy>
  <cp:revision>15</cp:revision>
  <cp:lastPrinted>2021-02-04T05:15:55Z</cp:lastPrinted>
  <dcterms:created xsi:type="dcterms:W3CDTF">2020-12-16T03:29:03Z</dcterms:created>
  <dcterms:modified xsi:type="dcterms:W3CDTF">2021-02-04T05:18:51Z</dcterms:modified>
</cp:coreProperties>
</file>